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8" r:id="rId5"/>
    <p:sldId id="261" r:id="rId6"/>
    <p:sldId id="279" r:id="rId7"/>
    <p:sldId id="286" r:id="rId8"/>
    <p:sldId id="280" r:id="rId9"/>
    <p:sldId id="290" r:id="rId10"/>
    <p:sldId id="271" r:id="rId11"/>
    <p:sldId id="282" r:id="rId12"/>
    <p:sldId id="283" r:id="rId13"/>
    <p:sldId id="267" r:id="rId14"/>
    <p:sldId id="284" r:id="rId15"/>
    <p:sldId id="288" r:id="rId16"/>
    <p:sldId id="289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0367D-E4ED-4E57-A056-393E7282F4E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EA7A-E5F6-45C7-96F4-794FBE1C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4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FDA368-6F04-4589-8A44-DF978C215B7A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4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FDA368-6F04-4589-8A44-DF978C215B7A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2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C533F8-72AD-4E28-8867-8C7682B1EA84}" type="slidenum"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4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74743C-BDE0-4ADB-B4BF-54E3BDBB59A2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1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0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8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305D-88C9-46D2-8F94-766BED5D915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AC3-FB1B-4C8D-8120-FD32B790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305" y="310698"/>
            <a:ext cx="985736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496" y="792194"/>
            <a:ext cx="9049792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ÀI GIẢN</a:t>
            </a:r>
            <a:r>
              <a:rPr lang="en-US" sz="3600" b="1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G MÔN </a:t>
            </a:r>
            <a:r>
              <a:rPr lang="vi-VN" sz="3600" b="1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CÔNG NGHỆ  LỚP 6</a:t>
            </a:r>
            <a:endParaRPr lang="en-US" sz="3600" b="1" dirty="0">
              <a:solidFill>
                <a:srgbClr val="28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8181" y="1401794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I: NHÀ Ở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83508" y="2105025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r>
              <a:rPr lang="vi-VN" sz="3600" b="1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vi-VN" sz="3600" b="1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SỬ DỤNG NĂNG LƯỢNG TRONG GIA ĐÌNH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07" y="3724769"/>
            <a:ext cx="4493779" cy="27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82" y="3652996"/>
            <a:ext cx="3600025" cy="293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" y="0"/>
            <a:ext cx="76200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8" y="2937619"/>
            <a:ext cx="819273" cy="263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11" y="920973"/>
            <a:ext cx="762000" cy="263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00" y="4025701"/>
            <a:ext cx="76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734128" y="70791"/>
            <a:ext cx="4079132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dirty="0">
              <a:solidFill>
                <a:srgbClr val="FF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75920" y="552460"/>
            <a:ext cx="11338560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altLang="en-US" b="1" u="sng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en-US" b="1" u="sng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b="1" u="sng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en-US" b="1" u="sng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1:</a:t>
            </a:r>
            <a:r>
              <a:rPr lang="en-US" altLang="en-US" b="1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biện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pháp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kiệm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điện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tivi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tủ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lạnh</a:t>
            </a:r>
            <a:r>
              <a:rPr lang="en-US" altLang="en-US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93328"/>
              </p:ext>
            </p:extLst>
          </p:nvPr>
        </p:nvGraphicFramePr>
        <p:xfrm>
          <a:off x="492760" y="1892067"/>
          <a:ext cx="11104880" cy="5120632"/>
        </p:xfrm>
        <a:graphic>
          <a:graphicData uri="http://schemas.openxmlformats.org/drawingml/2006/table">
            <a:tbl>
              <a:tblPr/>
              <a:tblGrid>
                <a:gridCol w="458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Tivi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05BB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Tủ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SimSun" pitchFamily="2" charset="-122"/>
                        </a:rPr>
                        <a:t>lạnh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05BB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hẳn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TV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chờ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thụ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05B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dọn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05B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8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79" y="1891519"/>
            <a:ext cx="3296121" cy="2572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740" y="5034561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805B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5" y="1951870"/>
            <a:ext cx="3610445" cy="2533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9225" y="4485507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257" y="448550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82247" y="-10545"/>
            <a:ext cx="3446834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005" y="621938"/>
            <a:ext cx="11556458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altLang="en-US" sz="3600" b="1" u="sng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en-US" sz="3600" b="1" u="sng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b="1" u="sng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en-US" sz="3600" b="1" u="sng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2:</a:t>
            </a:r>
            <a:r>
              <a:rPr lang="en-US" alt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kiệm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5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3"/>
          <a:stretch>
            <a:fillRect/>
          </a:stretch>
        </p:blipFill>
        <p:spPr bwMode="auto">
          <a:xfrm>
            <a:off x="963038" y="1779064"/>
            <a:ext cx="2701289" cy="2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53709" y="2214674"/>
            <a:ext cx="74027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Shape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4"/>
          <a:stretch>
            <a:fillRect/>
          </a:stretch>
        </p:blipFill>
        <p:spPr bwMode="auto">
          <a:xfrm>
            <a:off x="884024" y="4357991"/>
            <a:ext cx="2780303" cy="23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3709" y="4565075"/>
            <a:ext cx="75389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2805BB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625213" y="-100438"/>
            <a:ext cx="3446834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412536"/>
            <a:ext cx="11556458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altLang="en-US" sz="3600" b="1" u="sng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en-US" sz="3600" b="1" u="sng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b="1" u="sng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en-US" sz="3600" b="1" u="sng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2:</a:t>
            </a:r>
            <a:r>
              <a:rPr lang="en-US" alt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kiệm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91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815" y="1810545"/>
            <a:ext cx="1219200" cy="3614737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 dụng năng lượng trong gia đình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1424" y="500874"/>
            <a:ext cx="1071562" cy="2520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nguồn năng lượng trong ngôi nhà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6619" y="3617913"/>
            <a:ext cx="1240393" cy="25702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 dụng năng lượng tiết kiệm , hiệu quả </a:t>
            </a:r>
            <a:endParaRPr lang="en-US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46937" y="129082"/>
            <a:ext cx="1765143" cy="32932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46937" y="768854"/>
            <a:ext cx="1765143" cy="30425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 đốt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46937" y="1404676"/>
            <a:ext cx="1765143" cy="35667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73" name="Straight Arrow Connector 2072"/>
          <p:cNvCxnSpPr/>
          <p:nvPr/>
        </p:nvCxnSpPr>
        <p:spPr>
          <a:xfrm flipV="1">
            <a:off x="2812596" y="275426"/>
            <a:ext cx="655121" cy="108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Arrow Connector 2074"/>
          <p:cNvCxnSpPr>
            <a:endCxn id="27" idx="1"/>
          </p:cNvCxnSpPr>
          <p:nvPr/>
        </p:nvCxnSpPr>
        <p:spPr>
          <a:xfrm flipV="1">
            <a:off x="2822986" y="920982"/>
            <a:ext cx="623951" cy="403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Arrow Connector 2076"/>
          <p:cNvCxnSpPr>
            <a:endCxn id="40" idx="1"/>
          </p:cNvCxnSpPr>
          <p:nvPr/>
        </p:nvCxnSpPr>
        <p:spPr>
          <a:xfrm>
            <a:off x="2822986" y="1368136"/>
            <a:ext cx="623951" cy="2148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079030" y="20428"/>
            <a:ext cx="4781639" cy="49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 nấu ăn,giặt</a:t>
            </a:r>
            <a:r>
              <a:rPr lang="vi-V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là(ủi</a:t>
            </a:r>
            <a:r>
              <a:rPr lang="vi-V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học tập, giải trí...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79031" y="655827"/>
            <a:ext cx="4781639" cy="545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 nấu ăn</a:t>
            </a:r>
            <a:r>
              <a:rPr lang="vi-V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sưởi </a:t>
            </a:r>
            <a:r>
              <a:rPr lang="vi-V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ấm, chiếu sáng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79032" y="1526016"/>
            <a:ext cx="4781638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 chiếu sáng</a:t>
            </a:r>
            <a:r>
              <a:rPr lang="vi-V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phơi </a:t>
            </a:r>
            <a:r>
              <a:rPr lang="vi-V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khô...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stCxn id="26" idx="3"/>
          </p:cNvCxnSpPr>
          <p:nvPr/>
        </p:nvCxnSpPr>
        <p:spPr>
          <a:xfrm flipV="1">
            <a:off x="5212080" y="285377"/>
            <a:ext cx="866952" cy="8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0" idx="3"/>
            <a:endCxn id="70" idx="1"/>
          </p:cNvCxnSpPr>
          <p:nvPr/>
        </p:nvCxnSpPr>
        <p:spPr>
          <a:xfrm>
            <a:off x="5212080" y="1583013"/>
            <a:ext cx="866952" cy="222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343555" y="3121003"/>
            <a:ext cx="1082140" cy="69215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 do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906186" y="2506812"/>
            <a:ext cx="7241599" cy="1907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 </a:t>
            </a:r>
            <a:r>
              <a:rPr lang="vi-V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kiệt tài nguyên, ô nhiễm môi trường sống, sản sinh khí thải CO2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phí;bảo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34" name="Straight Arrow Connector 2133"/>
          <p:cNvCxnSpPr>
            <a:stCxn id="27" idx="3"/>
            <a:endCxn id="69" idx="1"/>
          </p:cNvCxnSpPr>
          <p:nvPr/>
        </p:nvCxnSpPr>
        <p:spPr>
          <a:xfrm>
            <a:off x="5212080" y="920982"/>
            <a:ext cx="866951" cy="7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6" name="Straight Arrow Connector 2135"/>
          <p:cNvCxnSpPr>
            <a:stCxn id="8" idx="3"/>
          </p:cNvCxnSpPr>
          <p:nvPr/>
        </p:nvCxnSpPr>
        <p:spPr>
          <a:xfrm flipV="1">
            <a:off x="1421015" y="2084816"/>
            <a:ext cx="309629" cy="1533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8" name="Straight Arrow Connector 2137"/>
          <p:cNvCxnSpPr>
            <a:stCxn id="8" idx="3"/>
            <a:endCxn id="13" idx="1"/>
          </p:cNvCxnSpPr>
          <p:nvPr/>
        </p:nvCxnSpPr>
        <p:spPr>
          <a:xfrm>
            <a:off x="1421015" y="3617914"/>
            <a:ext cx="325604" cy="12851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0" name="Straight Arrow Connector 2139"/>
          <p:cNvCxnSpPr/>
          <p:nvPr/>
        </p:nvCxnSpPr>
        <p:spPr>
          <a:xfrm>
            <a:off x="5658079" y="2800143"/>
            <a:ext cx="29051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97383" y="4291985"/>
            <a:ext cx="1028312" cy="2506409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81" idx="1"/>
          </p:cNvCxnSpPr>
          <p:nvPr/>
        </p:nvCxnSpPr>
        <p:spPr>
          <a:xfrm flipV="1">
            <a:off x="2987012" y="3467078"/>
            <a:ext cx="356543" cy="14359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34" idx="1"/>
          </p:cNvCxnSpPr>
          <p:nvPr/>
        </p:nvCxnSpPr>
        <p:spPr>
          <a:xfrm>
            <a:off x="2987012" y="4903047"/>
            <a:ext cx="410371" cy="6421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9" idx="3"/>
          </p:cNvCxnSpPr>
          <p:nvPr/>
        </p:nvCxnSpPr>
        <p:spPr>
          <a:xfrm flipV="1">
            <a:off x="5212080" y="1823363"/>
            <a:ext cx="866952" cy="4062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906186" y="4597466"/>
            <a:ext cx="7241599" cy="22605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sử dụng điện khi cần thiết; tắt các đồ dùng điện khi không sử dụng;</a:t>
            </a:r>
            <a:endParaRPr lang="en-US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hoạt động của đồ dùng ở mức vừa đủ dùng;</a:t>
            </a:r>
            <a:endParaRPr lang="en-US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thiết bị có tính năng  tiết kiệm điện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Tận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gió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ánh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nhiên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năng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lượng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mặt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trời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giảm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bớt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dùng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000" dirty="0">
              <a:solidFill>
                <a:srgbClr val="00B0F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115" name="Straight Arrow Connector 2114"/>
          <p:cNvCxnSpPr>
            <a:stCxn id="81" idx="3"/>
          </p:cNvCxnSpPr>
          <p:nvPr/>
        </p:nvCxnSpPr>
        <p:spPr>
          <a:xfrm>
            <a:off x="4425695" y="3467078"/>
            <a:ext cx="48049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446937" y="2051247"/>
            <a:ext cx="1765143" cy="35667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>
            <a:endCxn id="59" idx="1"/>
          </p:cNvCxnSpPr>
          <p:nvPr/>
        </p:nvCxnSpPr>
        <p:spPr>
          <a:xfrm>
            <a:off x="2812596" y="1381249"/>
            <a:ext cx="634341" cy="8483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425695" y="5580239"/>
            <a:ext cx="48049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6" grpId="0" animBg="1"/>
      <p:bldP spid="27" grpId="0" animBg="1"/>
      <p:bldP spid="40" grpId="0" animBg="1"/>
      <p:bldP spid="68" grpId="0" animBg="1"/>
      <p:bldP spid="69" grpId="0" animBg="1"/>
      <p:bldP spid="70" grpId="0" animBg="1"/>
      <p:bldP spid="81" grpId="0" animBg="1"/>
      <p:bldP spid="88" grpId="0" animBg="1"/>
      <p:bldP spid="34" grpId="0" animBg="1"/>
      <p:bldP spid="62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517255"/>
            <a:ext cx="5769864" cy="4538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3313" y="4838498"/>
            <a:ext cx="8778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HÃY SỬ DỤNG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NĂNG LƯỢNG XANH</a:t>
            </a:r>
            <a:endParaRPr lang="en-US" sz="54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9" y="517255"/>
            <a:ext cx="762000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6" y="3454874"/>
            <a:ext cx="819273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43" y="350146"/>
            <a:ext cx="76200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32" y="3454874"/>
            <a:ext cx="76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6362" y="193988"/>
            <a:ext cx="1055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2805B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" y="0"/>
            <a:ext cx="730196" cy="2638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" y="3169113"/>
            <a:ext cx="785079" cy="263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334" y="1146876"/>
            <a:ext cx="710618" cy="2638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460" y="4020360"/>
            <a:ext cx="710618" cy="2638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362" y="1800142"/>
            <a:ext cx="10719008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srgbClr val="2805BB"/>
                </a:solidFill>
              </a:rPr>
              <a:t>*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điện là thân thiện với môi 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Người người tiết kiệm điện, nhà nhà đều có 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Muốn không cúp điện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chung tay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ngay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tiết kiệm.</a:t>
            </a:r>
          </a:p>
          <a:p>
            <a:pPr fontAlgn="base">
              <a:lnSpc>
                <a:spcPct val="150000"/>
              </a:lnSpc>
            </a:pPr>
            <a:r>
              <a:rPr lang="vi-VN" sz="3600" b="1" i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đúng lúc,Tắt đúng giờ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làm ngơ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</a:t>
            </a:r>
            <a:r>
              <a:rPr lang="vi-VN" sz="3600" b="1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mất điện.</a:t>
            </a:r>
          </a:p>
        </p:txBody>
      </p:sp>
    </p:spTree>
    <p:extLst>
      <p:ext uri="{BB962C8B-B14F-4D97-AF65-F5344CB8AC3E}">
        <p14:creationId xmlns:p14="http://schemas.microsoft.com/office/powerpoint/2010/main" val="25185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7891" y="504367"/>
            <a:ext cx="108552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3600" b="1" i="1" dirty="0">
                <a:solidFill>
                  <a:srgbClr val="2805BB"/>
                </a:solidFill>
                <a:latin typeface="+mj-lt"/>
              </a:rPr>
              <a:t>* </a:t>
            </a:r>
            <a:r>
              <a:rPr lang="vi-VN" sz="3600" b="1" dirty="0">
                <a:solidFill>
                  <a:srgbClr val="2805BB"/>
                </a:solidFill>
                <a:latin typeface="+mj-lt"/>
              </a:rPr>
              <a:t>Hãy tắt bớt một bóng đèn bất cứ khi nào bạn có </a:t>
            </a:r>
            <a:r>
              <a:rPr lang="vi-VN" sz="3600" b="1" dirty="0" smtClean="0">
                <a:solidFill>
                  <a:srgbClr val="2805BB"/>
                </a:solidFill>
                <a:latin typeface="+mj-lt"/>
              </a:rPr>
              <a:t>thể</a:t>
            </a:r>
            <a:r>
              <a:rPr lang="en-US" sz="3600" b="1" dirty="0" smtClean="0">
                <a:solidFill>
                  <a:srgbClr val="2805BB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2805BB"/>
                </a:solidFill>
                <a:latin typeface="+mj-lt"/>
              </a:rPr>
              <a:t> </a:t>
            </a:r>
          </a:p>
          <a:p>
            <a:pPr fontAlgn="base">
              <a:lnSpc>
                <a:spcPct val="150000"/>
              </a:lnSpc>
            </a:pPr>
            <a:r>
              <a:rPr lang="vi-VN" sz="3600" b="1" i="1" dirty="0">
                <a:solidFill>
                  <a:srgbClr val="2805BB"/>
                </a:solidFill>
                <a:latin typeface="+mj-lt"/>
              </a:rPr>
              <a:t>* </a:t>
            </a:r>
            <a:r>
              <a:rPr lang="vi-VN" sz="3600" b="1" dirty="0">
                <a:solidFill>
                  <a:srgbClr val="2805BB"/>
                </a:solidFill>
                <a:latin typeface="+mj-lt"/>
              </a:rPr>
              <a:t>Điện còn - dân khỏe, điện rẻ - dân an</a:t>
            </a:r>
            <a:r>
              <a:rPr lang="vi-VN" sz="3600" b="1" dirty="0" smtClean="0">
                <a:solidFill>
                  <a:srgbClr val="2805BB"/>
                </a:solidFill>
                <a:latin typeface="+mj-lt"/>
              </a:rPr>
              <a:t>!</a:t>
            </a:r>
            <a:r>
              <a:rPr lang="en-US" sz="3600" b="1" dirty="0" smtClean="0">
                <a:solidFill>
                  <a:srgbClr val="2805BB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2805BB"/>
                </a:solidFill>
                <a:latin typeface="+mj-lt"/>
              </a:rPr>
              <a:t>Hãy </a:t>
            </a:r>
            <a:r>
              <a:rPr lang="vi-VN" sz="3600" b="1" dirty="0">
                <a:solidFill>
                  <a:srgbClr val="2805BB"/>
                </a:solidFill>
                <a:latin typeface="+mj-lt"/>
              </a:rPr>
              <a:t>biết tiết kiệm điện, vì cuộc sống cần có điện!</a:t>
            </a:r>
          </a:p>
          <a:p>
            <a:pPr fontAlgn="base">
              <a:lnSpc>
                <a:spcPct val="150000"/>
              </a:lnSpc>
            </a:pPr>
            <a:r>
              <a:rPr lang="vi-VN" sz="3600" b="1" dirty="0">
                <a:solidFill>
                  <a:srgbClr val="2805BB"/>
                </a:solidFill>
                <a:latin typeface="+mj-lt"/>
              </a:rPr>
              <a:t>* Tiết kiệm điện năng, tăng thêm thu nhập </a:t>
            </a:r>
          </a:p>
          <a:p>
            <a:pPr fontAlgn="base">
              <a:lnSpc>
                <a:spcPct val="150000"/>
              </a:lnSpc>
            </a:pPr>
            <a:r>
              <a:rPr lang="vi-VN" sz="3600" b="1" dirty="0">
                <a:solidFill>
                  <a:srgbClr val="2805BB"/>
                </a:solidFill>
                <a:latin typeface="+mj-lt"/>
              </a:rPr>
              <a:t>* Hãy tắt điện khi không cần, để khi cần sẽ có điện </a:t>
            </a:r>
          </a:p>
          <a:p>
            <a:pPr fontAlgn="base">
              <a:lnSpc>
                <a:spcPct val="150000"/>
              </a:lnSpc>
            </a:pPr>
            <a:r>
              <a:rPr lang="vi-VN" sz="3600" b="1" dirty="0" smtClean="0">
                <a:solidFill>
                  <a:srgbClr val="2805BB"/>
                </a:solidFill>
                <a:latin typeface="+mj-lt"/>
              </a:rPr>
              <a:t>* Sử </a:t>
            </a:r>
            <a:r>
              <a:rPr lang="vi-VN" sz="3600" b="1" dirty="0">
                <a:solidFill>
                  <a:srgbClr val="2805BB"/>
                </a:solidFill>
                <a:latin typeface="+mj-lt"/>
              </a:rPr>
              <a:t>dụng điện tiết kiệm và hiệu quả là trách </a:t>
            </a:r>
            <a:r>
              <a:rPr lang="vi-VN" sz="3600" b="1" dirty="0" smtClean="0">
                <a:solidFill>
                  <a:srgbClr val="2805BB"/>
                </a:solidFill>
                <a:latin typeface="+mj-lt"/>
              </a:rPr>
              <a:t>nhiệm</a:t>
            </a:r>
            <a:endParaRPr lang="en-US" sz="3600" b="1" dirty="0" smtClean="0">
              <a:solidFill>
                <a:srgbClr val="2805BB"/>
              </a:solidFill>
              <a:latin typeface="+mj-lt"/>
            </a:endParaRPr>
          </a:p>
          <a:p>
            <a:pPr fontAlgn="base">
              <a:lnSpc>
                <a:spcPct val="150000"/>
              </a:lnSpc>
            </a:pPr>
            <a:r>
              <a:rPr lang="vi-VN" sz="3600" b="1" dirty="0" smtClean="0">
                <a:solidFill>
                  <a:srgbClr val="2805BB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2805BB"/>
                </a:solidFill>
                <a:latin typeface="+mj-lt"/>
              </a:rPr>
              <a:t>và quyền lợi của chúng ta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" y="223736"/>
            <a:ext cx="730196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" y="3052381"/>
            <a:ext cx="785079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334" y="1146876"/>
            <a:ext cx="710618" cy="263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382" y="4146819"/>
            <a:ext cx="710618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81384" y="595331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TỰ HỌC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81384" y="1336488"/>
            <a:ext cx="9677400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1714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tabLst>
                <a:tab pos="171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pPr marL="0" indent="0">
              <a:buNone/>
            </a:pPr>
            <a:endParaRPr lang="en-US" altLang="en-US" sz="3600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" y="0"/>
            <a:ext cx="76200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0" y="3112717"/>
            <a:ext cx="819273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11" y="920973"/>
            <a:ext cx="762000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00" y="4025701"/>
            <a:ext cx="76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07" y="3204647"/>
            <a:ext cx="9779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alt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2. </a:t>
            </a:r>
            <a:r>
              <a:rPr lang="vi-VN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 đình em đã sử dụng tiết kiệm chất đốt như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thế nào?</a:t>
            </a:r>
            <a:endParaRPr lang="en-US" altLang="en-US" sz="3600" dirty="0">
              <a:solidFill>
                <a:srgbClr val="2805BB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8219" y="1808030"/>
            <a:ext cx="9640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alt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vi-VN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ể những biện pháp tiết kiệm điện mà em đã thực hiện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08359" y="455412"/>
            <a:ext cx="3052756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dirty="0">
              <a:solidFill>
                <a:srgbClr val="FF33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" y="0"/>
            <a:ext cx="762000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8" y="2937619"/>
            <a:ext cx="819273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11" y="920973"/>
            <a:ext cx="76200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00" y="4025701"/>
            <a:ext cx="76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ctrTitle"/>
          </p:nvPr>
        </p:nvSpPr>
        <p:spPr>
          <a:xfrm>
            <a:off x="1607307" y="361225"/>
            <a:ext cx="8915402" cy="957987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2: SỬ DỤNG NĂNG LƯỢNG TRONG GIA ĐÌNH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794768" y="920973"/>
            <a:ext cx="2514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vi-VN" sz="3600" b="1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Tiết )</a:t>
            </a:r>
            <a:endParaRPr lang="en-US" sz="3600" b="1" dirty="0">
              <a:solidFill>
                <a:srgbClr val="28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15415" y="2402731"/>
            <a:ext cx="9085610" cy="3831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2805BB"/>
                </a:solidFill>
                <a:cs typeface="Times New Roman" panose="02020603050405020304" pitchFamily="18" charset="0"/>
              </a:rPr>
              <a:t>Kể được các nguồn năng lượng thông dụng trong ngôi nhà; </a:t>
            </a:r>
            <a:endParaRPr lang="en-US" sz="3600" dirty="0">
              <a:solidFill>
                <a:srgbClr val="2805B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các biện pháp sử dụng năng lượng trong </a:t>
            </a:r>
            <a:r>
              <a:rPr lang="vi-VN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và hiệu </a:t>
            </a:r>
            <a:r>
              <a:rPr lang="vi-VN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1" dirty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" y="0"/>
            <a:ext cx="762000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8" y="2937619"/>
            <a:ext cx="819273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11" y="920973"/>
            <a:ext cx="76200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00" y="4025701"/>
            <a:ext cx="76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71089" y="1018556"/>
            <a:ext cx="9789762" cy="11523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nguồn năng lượng thường dùng trong ngôi 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74679" y="2027905"/>
            <a:ext cx="8763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pPr algn="l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Sử dụng năng lượng tiết kiệm, hiệu quả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25255" y="3162535"/>
            <a:ext cx="865632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pPr algn="l"/>
            <a:r>
              <a:rPr lang="vi-VN" sz="3600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2.1. Lý do cần sử dụng tiết kiệm năng </a:t>
            </a:r>
            <a:r>
              <a:rPr lang="vi-VN" sz="3600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28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62457" y="4224339"/>
            <a:ext cx="9390887" cy="1258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pPr algn="l"/>
            <a:r>
              <a:rPr lang="vi-VN" sz="3600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2.2. Biện pháp tiết kiệm năng lượng điện trong gia </a:t>
            </a:r>
            <a:r>
              <a:rPr lang="vi-VN" sz="3600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28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62457" y="5445911"/>
            <a:ext cx="9498394" cy="1455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pPr algn="l"/>
            <a:r>
              <a:rPr lang="vi-VN" sz="3600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. Biện pháp tiết kiệm năng lượng chất đốt trong gia </a:t>
            </a:r>
            <a:r>
              <a:rPr lang="vi-VN" sz="3600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28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00199" y="42351"/>
            <a:ext cx="8915402" cy="957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r>
              <a:rPr lang="vi-VN" sz="3600" b="1" dirty="0" smtClean="0">
                <a:solidFill>
                  <a:srgbClr val="2805BB"/>
                </a:solidFill>
                <a:latin typeface="Times New Roman" pitchFamily="18" charset="0"/>
                <a:cs typeface="Times New Roman" pitchFamily="18" charset="0"/>
              </a:rPr>
              <a:t>Bài 2: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SỬ DỤNG NĂNG LƯỢNG TRONG GIA ĐÌNH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6179" y="3772877"/>
            <a:ext cx="1317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9446" y="2630751"/>
            <a:ext cx="1317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9" y="187708"/>
            <a:ext cx="762000" cy="263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8" y="3076567"/>
            <a:ext cx="819273" cy="2638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11" y="1229928"/>
            <a:ext cx="762000" cy="2638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00" y="4025701"/>
            <a:ext cx="76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91504"/>
              </p:ext>
            </p:extLst>
          </p:nvPr>
        </p:nvGraphicFramePr>
        <p:xfrm>
          <a:off x="305766" y="1173926"/>
          <a:ext cx="11328515" cy="55512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73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67">
                <a:tc>
                  <a:txBody>
                    <a:bodyPr/>
                    <a:lstStyle/>
                    <a:p>
                      <a:pPr algn="ctr"/>
                      <a:r>
                        <a:rPr lang="en-US" sz="36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8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9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en-US" sz="2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42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2" y="1915678"/>
            <a:ext cx="2400593" cy="15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3508626"/>
            <a:ext cx="2536780" cy="18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1" y="5321700"/>
            <a:ext cx="240059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Rectangle 3"/>
          <p:cNvSpPr>
            <a:spLocks noChangeArrowheads="1"/>
          </p:cNvSpPr>
          <p:nvPr/>
        </p:nvSpPr>
        <p:spPr bwMode="auto">
          <a:xfrm>
            <a:off x="305766" y="-67260"/>
            <a:ext cx="11556233" cy="13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3600" dirty="0" smtClean="0">
                <a:solidFill>
                  <a:srgbClr val="00B050"/>
                </a:solidFill>
                <a:latin typeface="+mj-lt"/>
              </a:rPr>
              <a:t>Vì </a:t>
            </a:r>
            <a:r>
              <a:rPr lang="vi-VN" sz="3600" dirty="0">
                <a:solidFill>
                  <a:srgbClr val="00B050"/>
                </a:solidFill>
                <a:latin typeface="+mj-lt"/>
              </a:rPr>
              <a:t>sao những việc làm trong Hình 2.3 lại gây lãng phí điện năng</a:t>
            </a:r>
            <a:r>
              <a:rPr lang="vi-VN" sz="3600" dirty="0" smtClean="0">
                <a:solidFill>
                  <a:srgbClr val="00B050"/>
                </a:solidFill>
                <a:latin typeface="+mj-lt"/>
              </a:rPr>
              <a:t>?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42691" y="2001754"/>
            <a:ext cx="83185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42691" y="3462489"/>
            <a:ext cx="83185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>
              <a:spcBef>
                <a:spcPct val="0"/>
              </a:spcBef>
              <a:buNone/>
            </a:pP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42689" y="5647828"/>
            <a:ext cx="8026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0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35146"/>
              </p:ext>
            </p:extLst>
          </p:nvPr>
        </p:nvGraphicFramePr>
        <p:xfrm>
          <a:off x="447473" y="1121630"/>
          <a:ext cx="11427290" cy="57327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6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2805B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3600" b="1" dirty="0">
                        <a:solidFill>
                          <a:srgbClr val="2805B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err="1" smtClean="0">
                          <a:solidFill>
                            <a:srgbClr val="2805B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b="1" baseline="0" dirty="0" smtClean="0">
                          <a:solidFill>
                            <a:srgbClr val="2805B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2805B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3600" b="1" dirty="0">
                        <a:solidFill>
                          <a:srgbClr val="2805B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16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US" sz="2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2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70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62" y="1827561"/>
            <a:ext cx="2133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62" y="3610322"/>
            <a:ext cx="2133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62" y="5364511"/>
            <a:ext cx="2133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71610" y="2002007"/>
            <a:ext cx="81225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8808" y="3809661"/>
            <a:ext cx="8105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vi-VN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60601" y="5746195"/>
            <a:ext cx="6886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982" y="-45508"/>
            <a:ext cx="1215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năng lượng điện trong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0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6" y="130398"/>
            <a:ext cx="579177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" y="0"/>
            <a:ext cx="76200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8" y="2937619"/>
            <a:ext cx="819273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11" y="920973"/>
            <a:ext cx="762000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00" y="4025701"/>
            <a:ext cx="76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3"/>
            <a:ext cx="12511176" cy="689081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8386" y="2412157"/>
            <a:ext cx="11014917" cy="6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6655" y="3058488"/>
            <a:ext cx="1162124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điện khi cần thiết; tắt các đồ dùng điện khi không sử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dụng;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hoạt động của đồ dùng ở mức vừa đủ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dùng;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các thiết bị có tính năng  tiết kiệm </a:t>
            </a:r>
            <a:r>
              <a:rPr lang="vi-V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41684" y="251721"/>
            <a:ext cx="10077415" cy="7504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BÀI 2: SỬ DỤNG NĂNG LƯỢNG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1743" y="1291801"/>
            <a:ext cx="10365254" cy="589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pPr algn="l"/>
            <a:r>
              <a:rPr lang="vi-V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 dụng năng lượng tiết kiệm , hiệu quả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386" y="1881485"/>
            <a:ext cx="852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vi-V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do cần sử dụng tiết kiệm năng </a:t>
            </a:r>
            <a:r>
              <a:rPr 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viet3">
            <a:extLst>
              <a:ext uri="{FF2B5EF4-FFF2-40B4-BE49-F238E27FC236}">
                <a16:creationId xmlns:a16="http://schemas.microsoft.com/office/drawing/2014/main" id="{EFA33457-8AC5-4312-9056-B58ABBAA1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890" y="302005"/>
            <a:ext cx="1077012" cy="65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308" y="117541"/>
            <a:ext cx="10667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u="sng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2.4,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2805BB"/>
              </a:solidFill>
            </a:endParaRPr>
          </a:p>
        </p:txBody>
      </p:sp>
      <p:pic>
        <p:nvPicPr>
          <p:cNvPr id="5" name="Shape 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0" y="1871867"/>
            <a:ext cx="9958048" cy="238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357"/>
          <p:cNvSpPr txBox="1">
            <a:spLocks noChangeArrowheads="1"/>
          </p:cNvSpPr>
          <p:nvPr/>
        </p:nvSpPr>
        <p:spPr bwMode="auto">
          <a:xfrm>
            <a:off x="8721052" y="4457343"/>
            <a:ext cx="2351059" cy="61564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1216025" algn="l"/>
                <a:tab pos="2703513" algn="l"/>
                <a:tab pos="390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16025" algn="l"/>
                <a:tab pos="2703513" algn="l"/>
                <a:tab pos="390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16025" algn="l"/>
                <a:tab pos="2703513" algn="l"/>
                <a:tab pos="390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16025" algn="l"/>
                <a:tab pos="2703513" algn="l"/>
                <a:tab pos="390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16025" algn="l"/>
                <a:tab pos="2703513" algn="l"/>
                <a:tab pos="390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16025" algn="l"/>
                <a:tab pos="2703513" algn="l"/>
                <a:tab pos="390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16025" algn="l"/>
                <a:tab pos="2703513" algn="l"/>
                <a:tab pos="390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16025" algn="l"/>
                <a:tab pos="2703513" algn="l"/>
                <a:tab pos="390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16025" algn="l"/>
                <a:tab pos="2703513" algn="l"/>
                <a:tab pos="390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Bếpcải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tiến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062" y="4457343"/>
            <a:ext cx="222833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Nấu lửa to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1662" y="4457343"/>
            <a:ext cx="2431665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Nấu lửa vừa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1994" y="4426655"/>
            <a:ext cx="206979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Bếp kiềng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070" y="5103674"/>
            <a:ext cx="10216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 smtClean="0">
                <a:solidFill>
                  <a:srgbClr val="28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8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7" grpId="0" animBg="1"/>
      <p:bldP spid="8" grpId="0" animBg="1"/>
      <p:bldP spid="8" grpId="2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1176" cy="689081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8386" y="2412157"/>
            <a:ext cx="11014917" cy="6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6655" y="3117500"/>
            <a:ext cx="11621247" cy="330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ts val="625"/>
              </a:lnSpc>
              <a:spcBef>
                <a:spcPct val="0"/>
              </a:spcBef>
              <a:buNone/>
            </a:pP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41684" y="251721"/>
            <a:ext cx="10077415" cy="7504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BÀI 2: SỬ DỤNG NĂNG LƯỢNG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1743" y="1291801"/>
            <a:ext cx="10365254" cy="589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30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1pPr>
            <a:lvl2pPr marL="457200" marR="0" lvl="1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2pPr>
            <a:lvl3pPr marL="914400" marR="0" lvl="2" indent="0" algn="ctr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3pPr>
            <a:lvl4pPr marL="1371600" marR="0" lvl="3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4pPr>
            <a:lvl5pPr marL="1828800" marR="0" lvl="4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5pPr>
            <a:lvl6pPr marL="2286000" marR="0" lvl="5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6pPr>
            <a:lvl7pPr marL="2743200" marR="0" lvl="6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7pPr>
            <a:lvl8pPr marL="3200400" marR="0" lvl="7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8pPr>
            <a:lvl9pPr marL="3657600" marR="0" lvl="8" indent="0" algn="ctr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Bitter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Bitter"/>
                <a:ea typeface="Bitter"/>
                <a:cs typeface="Bitter"/>
                <a:sym typeface="Bitter"/>
                <a:rtl val="0"/>
              </a:defRPr>
            </a:lvl9pPr>
          </a:lstStyle>
          <a:p>
            <a:pPr algn="l"/>
            <a:r>
              <a:rPr lang="vi-V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 dụng năng lượng tiết kiệm , hiệu quả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386" y="1881485"/>
            <a:ext cx="852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vi-V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do cần sử dụng tiết kiệm năng </a:t>
            </a:r>
            <a:r>
              <a:rPr 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viet3">
            <a:extLst>
              <a:ext uri="{FF2B5EF4-FFF2-40B4-BE49-F238E27FC236}">
                <a16:creationId xmlns:a16="http://schemas.microsoft.com/office/drawing/2014/main" id="{EFA33457-8AC5-4312-9056-B58ABBAA1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890" y="302005"/>
            <a:ext cx="1077012" cy="65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1170</Words>
  <Application>Microsoft Office PowerPoint</Application>
  <PresentationFormat>Widescreen</PresentationFormat>
  <Paragraphs>119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SimSun</vt:lpstr>
      <vt:lpstr>Algerian</vt:lpstr>
      <vt:lpstr>Arial</vt:lpstr>
      <vt:lpstr>Bitter</vt:lpstr>
      <vt:lpstr>Calibri</vt:lpstr>
      <vt:lpstr>Calibri Light</vt:lpstr>
      <vt:lpstr>Symbol</vt:lpstr>
      <vt:lpstr>Tahoma</vt:lpstr>
      <vt:lpstr>Times New Roman</vt:lpstr>
      <vt:lpstr>Office Theme</vt:lpstr>
      <vt:lpstr>PHÒNG GIÁO DỤC VÀ ĐÀO TẠO QUẬN GÒ VẤP</vt:lpstr>
      <vt:lpstr>BÀI 2: SỬ DỤNG NĂNG LƯỢNG TRONG GIA ĐÌNH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Lan</dc:creator>
  <cp:lastModifiedBy>Nguyen Hoang Lan</cp:lastModifiedBy>
  <cp:revision>77</cp:revision>
  <dcterms:created xsi:type="dcterms:W3CDTF">2021-09-14T01:57:24Z</dcterms:created>
  <dcterms:modified xsi:type="dcterms:W3CDTF">2023-09-02T05:44:58Z</dcterms:modified>
</cp:coreProperties>
</file>